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6/8/2019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GB" dirty="0" smtClean="0"/>
              <a:t>DISTRICT 9</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445053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en-GB" dirty="0" smtClean="0"/>
              <a:t>Introduction </a:t>
            </a:r>
            <a:endParaRPr lang="en-GB" dirty="0"/>
          </a:p>
        </p:txBody>
      </p:sp>
      <p:pic>
        <p:nvPicPr>
          <p:cNvPr id="4" name="Content Placeholder 3"/>
          <p:cNvPicPr>
            <a:picLocks noGrp="1" noChangeAspect="1"/>
          </p:cNvPicPr>
          <p:nvPr>
            <p:ph idx="1"/>
          </p:nvPr>
        </p:nvPicPr>
        <p:blipFill>
          <a:blip r:embed="rId2"/>
          <a:stretch>
            <a:fillRect/>
          </a:stretch>
        </p:blipFill>
        <p:spPr>
          <a:xfrm>
            <a:off x="3464417" y="2331077"/>
            <a:ext cx="6516709" cy="4108360"/>
          </a:xfrm>
          <a:prstGeom prst="rect">
            <a:avLst/>
          </a:prstGeom>
        </p:spPr>
      </p:pic>
    </p:spTree>
    <p:extLst>
      <p:ext uri="{BB962C8B-B14F-4D97-AF65-F5344CB8AC3E}">
        <p14:creationId xmlns:p14="http://schemas.microsoft.com/office/powerpoint/2010/main" val="1268940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en-GB" dirty="0" smtClean="0"/>
              <a:t>Introduction</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400" dirty="0"/>
              <a:t>District 9 movie is an action film written by Terri </a:t>
            </a:r>
            <a:r>
              <a:rPr lang="en-US" sz="2400" dirty="0" err="1"/>
              <a:t>Tatchell</a:t>
            </a:r>
            <a:r>
              <a:rPr lang="en-US" sz="2400" dirty="0"/>
              <a:t> and </a:t>
            </a:r>
            <a:r>
              <a:rPr lang="en-US" sz="2400" dirty="0" err="1" smtClean="0"/>
              <a:t>Blomkamp</a:t>
            </a:r>
            <a:endParaRPr lang="en-US" sz="2400" dirty="0" smtClean="0"/>
          </a:p>
          <a:p>
            <a:pPr>
              <a:buFont typeface="Wingdings" panose="05000000000000000000" pitchFamily="2" charset="2"/>
              <a:buChar char="Ø"/>
            </a:pPr>
            <a:r>
              <a:rPr lang="en-US" sz="2400" dirty="0" smtClean="0"/>
              <a:t>The </a:t>
            </a:r>
            <a:r>
              <a:rPr lang="en-US" sz="2400" dirty="0"/>
              <a:t>science fiction film is generally a co-production of South Africa, </a:t>
            </a:r>
            <a:r>
              <a:rPr lang="en-US" sz="2400" dirty="0" err="1"/>
              <a:t>NewZealand</a:t>
            </a:r>
            <a:r>
              <a:rPr lang="en-US" sz="2400" dirty="0"/>
              <a:t>, and the United States with Jason Cope,  </a:t>
            </a:r>
            <a:r>
              <a:rPr lang="en-US" sz="2400" dirty="0" err="1"/>
              <a:t>Sharlto</a:t>
            </a:r>
            <a:r>
              <a:rPr lang="en-US" sz="2400" dirty="0"/>
              <a:t>, and David James as the main stars in the </a:t>
            </a:r>
            <a:r>
              <a:rPr lang="en-US" sz="2400" dirty="0" smtClean="0"/>
              <a:t>movie</a:t>
            </a:r>
          </a:p>
          <a:p>
            <a:pPr>
              <a:buFont typeface="Wingdings" panose="05000000000000000000" pitchFamily="2" charset="2"/>
              <a:buChar char="Ø"/>
            </a:pPr>
            <a:r>
              <a:rPr lang="en-US" sz="2400" dirty="0"/>
              <a:t>District 9 movie presents a found footage format by the use of interviews, cameras, video, and news footage</a:t>
            </a:r>
            <a:endParaRPr lang="en-GB" sz="2400" dirty="0"/>
          </a:p>
        </p:txBody>
      </p:sp>
    </p:spTree>
    <p:extLst>
      <p:ext uri="{BB962C8B-B14F-4D97-AF65-F5344CB8AC3E}">
        <p14:creationId xmlns:p14="http://schemas.microsoft.com/office/powerpoint/2010/main" val="1519751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GB" dirty="0" smtClean="0"/>
              <a:t>Why South Africa  </a:t>
            </a:r>
            <a:endParaRPr lang="en-GB" dirty="0"/>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Ø"/>
            </a:pPr>
            <a:r>
              <a:rPr lang="en-GB" sz="2800" dirty="0"/>
              <a:t>South Africa has a history of segregation and isolation from the apartheid regime, which started before WW2 and ended in the early </a:t>
            </a:r>
            <a:r>
              <a:rPr lang="en-GB" sz="2800" dirty="0" smtClean="0"/>
              <a:t>1990s</a:t>
            </a:r>
          </a:p>
          <a:p>
            <a:pPr>
              <a:buFont typeface="Wingdings" panose="05000000000000000000" pitchFamily="2" charset="2"/>
              <a:buChar char="Ø"/>
            </a:pPr>
            <a:r>
              <a:rPr lang="en-GB" sz="2800" dirty="0"/>
              <a:t>Under Apartheid, different racial groups were assigned different legal status – this status affected where you could live, go to school, or get </a:t>
            </a:r>
            <a:r>
              <a:rPr lang="en-GB" sz="2800" dirty="0" smtClean="0"/>
              <a:t>work</a:t>
            </a:r>
          </a:p>
          <a:p>
            <a:pPr>
              <a:buFont typeface="Wingdings" panose="05000000000000000000" pitchFamily="2" charset="2"/>
              <a:buChar char="Ø"/>
            </a:pPr>
            <a:r>
              <a:rPr lang="en-US" sz="2800" dirty="0"/>
              <a:t>The movie began in the year 1982 when the alien appeared in South Africa in the city of </a:t>
            </a:r>
            <a:r>
              <a:rPr lang="en-US" sz="2800" dirty="0" smtClean="0"/>
              <a:t>Johannesburg</a:t>
            </a:r>
            <a:endParaRPr lang="en-US" sz="2800" dirty="0"/>
          </a:p>
          <a:p>
            <a:pPr>
              <a:buFont typeface="Wingdings" panose="05000000000000000000" pitchFamily="2" charset="2"/>
              <a:buChar char="Ø"/>
            </a:pPr>
            <a:r>
              <a:rPr lang="en-US" sz="2800" dirty="0"/>
              <a:t>The government found a large number of the malnourished and sick Aliens in South Africa, where it confines the people into district 9 one of the internment camp in southern Africa</a:t>
            </a:r>
            <a:endParaRPr lang="en-GB" sz="2800" dirty="0"/>
          </a:p>
        </p:txBody>
      </p:sp>
    </p:spTree>
    <p:extLst>
      <p:ext uri="{BB962C8B-B14F-4D97-AF65-F5344CB8AC3E}">
        <p14:creationId xmlns:p14="http://schemas.microsoft.com/office/powerpoint/2010/main" val="1428460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5"/>
          </a:fillRef>
          <a:effectRef idx="1">
            <a:schemeClr val="accent5"/>
          </a:effectRef>
          <a:fontRef idx="minor">
            <a:schemeClr val="lt1"/>
          </a:fontRef>
        </p:style>
        <p:txBody>
          <a:bodyPr/>
          <a:lstStyle/>
          <a:p>
            <a:pPr algn="ctr"/>
            <a:r>
              <a:rPr lang="en-GB" dirty="0" smtClean="0"/>
              <a:t>THEMES</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GB" sz="3600" dirty="0" smtClean="0"/>
              <a:t>Alienation</a:t>
            </a:r>
          </a:p>
          <a:p>
            <a:pPr>
              <a:buFont typeface="Wingdings" panose="05000000000000000000" pitchFamily="2" charset="2"/>
              <a:buChar char="q"/>
            </a:pPr>
            <a:r>
              <a:rPr lang="en-GB" sz="3600" dirty="0" smtClean="0"/>
              <a:t>Justice </a:t>
            </a:r>
          </a:p>
          <a:p>
            <a:pPr>
              <a:buFont typeface="Wingdings" panose="05000000000000000000" pitchFamily="2" charset="2"/>
              <a:buChar char="q"/>
            </a:pPr>
            <a:r>
              <a:rPr lang="en-GB" sz="3600" dirty="0" smtClean="0"/>
              <a:t>Migration</a:t>
            </a:r>
          </a:p>
          <a:p>
            <a:pPr>
              <a:buFont typeface="Wingdings" panose="05000000000000000000" pitchFamily="2" charset="2"/>
              <a:buChar char="q"/>
            </a:pPr>
            <a:r>
              <a:rPr lang="en-GB" sz="3600" dirty="0" smtClean="0"/>
              <a:t>Xenophobia </a:t>
            </a:r>
          </a:p>
          <a:p>
            <a:pPr>
              <a:buFont typeface="Wingdings" panose="05000000000000000000" pitchFamily="2" charset="2"/>
              <a:buChar char="q"/>
            </a:pPr>
            <a:endParaRPr lang="en-GB" sz="3600" dirty="0"/>
          </a:p>
        </p:txBody>
      </p:sp>
    </p:spTree>
    <p:extLst>
      <p:ext uri="{BB962C8B-B14F-4D97-AF65-F5344CB8AC3E}">
        <p14:creationId xmlns:p14="http://schemas.microsoft.com/office/powerpoint/2010/main" val="3172855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GB" b="1" dirty="0" smtClean="0"/>
              <a:t>Characters </a:t>
            </a:r>
            <a:endParaRPr lang="en-GB"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GB" sz="3200" dirty="0" err="1"/>
              <a:t>Wikus</a:t>
            </a:r>
            <a:r>
              <a:rPr lang="en-GB" sz="3200" dirty="0"/>
              <a:t> van de Merwe </a:t>
            </a:r>
            <a:endParaRPr lang="en-GB" sz="3200" dirty="0" smtClean="0"/>
          </a:p>
          <a:p>
            <a:pPr>
              <a:buFont typeface="Wingdings" panose="05000000000000000000" pitchFamily="2" charset="2"/>
              <a:buChar char="v"/>
            </a:pPr>
            <a:r>
              <a:rPr lang="en-GB" sz="3200" dirty="0" smtClean="0"/>
              <a:t> </a:t>
            </a:r>
            <a:r>
              <a:rPr lang="en-GB" sz="3200" dirty="0"/>
              <a:t>Christopher </a:t>
            </a:r>
            <a:r>
              <a:rPr lang="en-GB" sz="3200" dirty="0" smtClean="0"/>
              <a:t>Johnson</a:t>
            </a:r>
          </a:p>
          <a:p>
            <a:pPr>
              <a:buFont typeface="Wingdings" panose="05000000000000000000" pitchFamily="2" charset="2"/>
              <a:buChar char="v"/>
            </a:pPr>
            <a:r>
              <a:rPr lang="en-GB" sz="3200" dirty="0" smtClean="0"/>
              <a:t>  </a:t>
            </a:r>
            <a:r>
              <a:rPr lang="en-GB" sz="3200" dirty="0" err="1"/>
              <a:t>Koobus</a:t>
            </a:r>
            <a:r>
              <a:rPr lang="en-GB" sz="3200" dirty="0"/>
              <a:t> Venter (SAS Mercenary) </a:t>
            </a:r>
          </a:p>
        </p:txBody>
      </p:sp>
    </p:spTree>
    <p:extLst>
      <p:ext uri="{BB962C8B-B14F-4D97-AF65-F5344CB8AC3E}">
        <p14:creationId xmlns:p14="http://schemas.microsoft.com/office/powerpoint/2010/main" val="78677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dirty="0" smtClean="0"/>
              <a:t>Characters </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3200" dirty="0"/>
              <a:t>David James is a dynamic, xenophobic,  cruel and brutal character who takes part in killing the Aliens</a:t>
            </a:r>
            <a:endParaRPr lang="en-GB" sz="3200" dirty="0"/>
          </a:p>
        </p:txBody>
      </p:sp>
    </p:spTree>
    <p:extLst>
      <p:ext uri="{BB962C8B-B14F-4D97-AF65-F5344CB8AC3E}">
        <p14:creationId xmlns:p14="http://schemas.microsoft.com/office/powerpoint/2010/main" val="2212395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4"/>
          </a:fillRef>
          <a:effectRef idx="1">
            <a:schemeClr val="accent4"/>
          </a:effectRef>
          <a:fontRef idx="minor">
            <a:schemeClr val="lt1"/>
          </a:fontRef>
        </p:style>
        <p:txBody>
          <a:bodyPr/>
          <a:lstStyle/>
          <a:p>
            <a:pPr algn="ctr"/>
            <a:r>
              <a:rPr lang="en-GB" dirty="0" smtClean="0"/>
              <a:t>Conclusion </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400" dirty="0"/>
              <a:t>The primary function of the text is to challenge the human understanding of humanity as the movie emphasis on the  aggressor and the oppressor since it seems to empathize with the aliens, something that had an anthropomorphic face and </a:t>
            </a:r>
            <a:r>
              <a:rPr lang="en-US" sz="2400" dirty="0" smtClean="0"/>
              <a:t>shape</a:t>
            </a:r>
            <a:endParaRPr lang="en-GB" sz="2400" dirty="0"/>
          </a:p>
        </p:txBody>
      </p:sp>
    </p:spTree>
    <p:extLst>
      <p:ext uri="{BB962C8B-B14F-4D97-AF65-F5344CB8AC3E}">
        <p14:creationId xmlns:p14="http://schemas.microsoft.com/office/powerpoint/2010/main" val="1063634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GB" dirty="0" smtClean="0"/>
              <a:t>References </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2000" dirty="0" err="1"/>
              <a:t>Griep</a:t>
            </a:r>
            <a:r>
              <a:rPr lang="en-US" sz="2000" dirty="0"/>
              <a:t>, M. A., &amp; </a:t>
            </a:r>
            <a:r>
              <a:rPr lang="en-US" sz="2000" dirty="0" err="1"/>
              <a:t>Mikasen</a:t>
            </a:r>
            <a:r>
              <a:rPr lang="en-US" sz="2000" dirty="0"/>
              <a:t>, M. L. (2016). Close encounters with creative chemical thinking: An outreach presentation using movie clips about the elemental composition of aliens and extraterrestrial minerals. </a:t>
            </a:r>
            <a:r>
              <a:rPr lang="en-US" sz="2000" i="1" dirty="0" err="1"/>
              <a:t>Educación</a:t>
            </a:r>
            <a:r>
              <a:rPr lang="en-US" sz="2000" i="1" dirty="0"/>
              <a:t> </a:t>
            </a:r>
            <a:r>
              <a:rPr lang="en-US" sz="2000" i="1" dirty="0" err="1"/>
              <a:t>Química</a:t>
            </a:r>
            <a:r>
              <a:rPr lang="en-US" sz="2000" dirty="0"/>
              <a:t>, </a:t>
            </a:r>
            <a:r>
              <a:rPr lang="en-US" sz="2000" i="1" dirty="0"/>
              <a:t>27</a:t>
            </a:r>
            <a:r>
              <a:rPr lang="en-US" sz="2000" dirty="0"/>
              <a:t>(2), 154-162</a:t>
            </a:r>
            <a:r>
              <a:rPr lang="en-US" sz="2000" dirty="0" smtClean="0"/>
              <a:t>.</a:t>
            </a:r>
            <a:endParaRPr lang="en-GB" sz="2000" dirty="0"/>
          </a:p>
          <a:p>
            <a:pPr>
              <a:buFont typeface="Wingdings" panose="05000000000000000000" pitchFamily="2" charset="2"/>
              <a:buChar char="ü"/>
            </a:pPr>
            <a:r>
              <a:rPr lang="en-US" sz="2000" dirty="0" err="1"/>
              <a:t>Frassinelli</a:t>
            </a:r>
            <a:r>
              <a:rPr lang="en-US" sz="2000" dirty="0"/>
              <a:t>, P. P. (2015). Heading South: Theory, Viva Riva! and District 9. </a:t>
            </a:r>
            <a:r>
              <a:rPr lang="en-US" sz="2000" i="1" dirty="0"/>
              <a:t>Critical Arts</a:t>
            </a:r>
            <a:r>
              <a:rPr lang="en-US" sz="2000" dirty="0"/>
              <a:t>, </a:t>
            </a:r>
            <a:r>
              <a:rPr lang="en-US" sz="2000" i="1" dirty="0"/>
              <a:t>29</a:t>
            </a:r>
            <a:r>
              <a:rPr lang="en-US" sz="2000" dirty="0"/>
              <a:t>(3), </a:t>
            </a:r>
            <a:r>
              <a:rPr lang="en-US" sz="2000" dirty="0" smtClean="0"/>
              <a:t>293-309. </a:t>
            </a:r>
            <a:endParaRPr lang="en-GB" sz="2000" dirty="0" smtClean="0"/>
          </a:p>
          <a:p>
            <a:pPr>
              <a:buFont typeface="Wingdings" panose="05000000000000000000" pitchFamily="2" charset="2"/>
              <a:buChar char="ü"/>
            </a:pPr>
            <a:r>
              <a:rPr lang="en-US" sz="2000" dirty="0" err="1" smtClean="0"/>
              <a:t>Mizoguchi</a:t>
            </a:r>
            <a:r>
              <a:rPr lang="en-US" sz="2000" dirty="0"/>
              <a:t>, A. (2016). What languages do aliens speak? Multilingual ‘Otherness’ of </a:t>
            </a:r>
            <a:r>
              <a:rPr lang="en-US" sz="2000" dirty="0" err="1"/>
              <a:t>diasporic</a:t>
            </a:r>
            <a:r>
              <a:rPr lang="en-US" sz="2000" dirty="0"/>
              <a:t> dystopia in District 9. </a:t>
            </a:r>
            <a:r>
              <a:rPr lang="en-US" sz="2000" i="1" dirty="0"/>
              <a:t>Journal of African Cinemas</a:t>
            </a:r>
            <a:r>
              <a:rPr lang="en-US" sz="2000" dirty="0"/>
              <a:t>, </a:t>
            </a:r>
            <a:r>
              <a:rPr lang="en-US" sz="2000" i="1" dirty="0"/>
              <a:t>8</a:t>
            </a:r>
            <a:r>
              <a:rPr lang="en-US" sz="2000" dirty="0"/>
              <a:t>(2), 169-179.</a:t>
            </a:r>
            <a:endParaRPr lang="en-GB" sz="2000" dirty="0"/>
          </a:p>
          <a:p>
            <a:endParaRPr lang="en-GB" dirty="0"/>
          </a:p>
        </p:txBody>
      </p:sp>
    </p:spTree>
    <p:extLst>
      <p:ext uri="{BB962C8B-B14F-4D97-AF65-F5344CB8AC3E}">
        <p14:creationId xmlns:p14="http://schemas.microsoft.com/office/powerpoint/2010/main" val="143227131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43</TotalTime>
  <Words>334</Words>
  <Application>Microsoft Office PowerPoint</Application>
  <PresentationFormat>Widescreen</PresentationFormat>
  <Paragraphs>28</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Century Gothic</vt:lpstr>
      <vt:lpstr>Wingdings</vt:lpstr>
      <vt:lpstr>Wingdings 3</vt:lpstr>
      <vt:lpstr>Wisp</vt:lpstr>
      <vt:lpstr>DISTRICT 9</vt:lpstr>
      <vt:lpstr>Introduction </vt:lpstr>
      <vt:lpstr>Introduction</vt:lpstr>
      <vt:lpstr>Why South Africa  </vt:lpstr>
      <vt:lpstr>THEMES</vt:lpstr>
      <vt:lpstr>Characters </vt:lpstr>
      <vt:lpstr>Characters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 9</dc:title>
  <dc:creator>Dennis Menge</dc:creator>
  <cp:lastModifiedBy>Dennis Menge</cp:lastModifiedBy>
  <cp:revision>4</cp:revision>
  <dcterms:created xsi:type="dcterms:W3CDTF">2019-06-08T20:54:36Z</dcterms:created>
  <dcterms:modified xsi:type="dcterms:W3CDTF">2019-06-08T21:38:13Z</dcterms:modified>
</cp:coreProperties>
</file>